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7" r:id="rId4"/>
    <p:sldId id="272" r:id="rId5"/>
    <p:sldId id="276" r:id="rId6"/>
    <p:sldId id="279" r:id="rId7"/>
    <p:sldId id="282" r:id="rId8"/>
    <p:sldId id="288" r:id="rId9"/>
    <p:sldId id="285" r:id="rId10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85F6-1ED5-45A6-94B2-EEF3BC0F9FE3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C6D1-944B-43E0-8A0C-9CBA9329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racusecharger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ctiv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"/>
          <p:cNvSpPr txBox="1"/>
          <p:nvPr/>
        </p:nvSpPr>
        <p:spPr>
          <a:xfrm>
            <a:off x="752475" y="1790700"/>
            <a:ext cx="6477000" cy="1228725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8400" b="0" i="0" u="none" spc="0" dirty="0" smtClean="0">
                <a:solidFill>
                  <a:srgbClr val="EE2D2D"/>
                </a:solidFill>
                <a:latin typeface="Nina Compressed"/>
              </a:rPr>
              <a:t>Running…a life long activity</a:t>
            </a:r>
          </a:p>
        </p:txBody>
      </p:sp>
      <p:sp>
        <p:nvSpPr>
          <p:cNvPr id="259" name="Subtitle"/>
          <p:cNvSpPr txBox="1"/>
          <p:nvPr/>
        </p:nvSpPr>
        <p:spPr>
          <a:xfrm>
            <a:off x="1238250" y="4314825"/>
            <a:ext cx="5334000" cy="145732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r>
              <a:rPr lang="en-US" sz="2325" b="0" i="0" u="none" spc="0" dirty="0" smtClean="0">
                <a:solidFill>
                  <a:srgbClr val="8064A2"/>
                </a:solidFill>
                <a:latin typeface="Calibri"/>
              </a:rPr>
              <a:t>By Jessie Miller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ody"/>
          <p:cNvSpPr txBox="1"/>
          <p:nvPr/>
        </p:nvSpPr>
        <p:spPr>
          <a:xfrm>
            <a:off x="0" y="0"/>
            <a:ext cx="2895600" cy="2746906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725" b="0" i="0" u="none" spc="0" dirty="0" smtClean="0">
                <a:solidFill>
                  <a:srgbClr val="000000"/>
                </a:solidFill>
                <a:latin typeface="Nina"/>
              </a:rPr>
              <a:t>I’ve been using running as a workout for a year now. I’ve run six 5ks, two 5-miles, and one half-marathon since then. That's a total of 9 races. </a:t>
            </a:r>
          </a:p>
          <a:p>
            <a:pPr algn="l"/>
            <a:r>
              <a:rPr lang="en-US" sz="1725" b="0" i="0" u="none" spc="0" dirty="0" smtClean="0">
                <a:solidFill>
                  <a:srgbClr val="000000"/>
                </a:solidFill>
                <a:latin typeface="Nina"/>
              </a:rPr>
              <a:t>It’s a lot of fun running those races and even more when you get friends involved. </a:t>
            </a:r>
          </a:p>
        </p:txBody>
      </p:sp>
      <p:pic>
        <p:nvPicPr>
          <p:cNvPr id="262" name="Picture 261"/>
          <p:cNvPicPr>
            <a:picLocks noChangeAspect="1"/>
          </p:cNvPicPr>
          <p:nvPr/>
        </p:nvPicPr>
        <p:blipFill>
          <a:blip r:embed="rId2" cstate="print"/>
          <a:srcRect l="13123" t="14133" r="6865" b="6977"/>
          <a:stretch>
            <a:fillRect/>
          </a:stretch>
        </p:blipFill>
        <p:spPr>
          <a:xfrm>
            <a:off x="5513164" y="0"/>
            <a:ext cx="2106835" cy="2781300"/>
          </a:xfrm>
          <a:prstGeom prst="rect">
            <a:avLst/>
          </a:prstGeom>
          <a:effectLst/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 cstate="print"/>
          <a:srcRect t="15293" r="-49" b="140"/>
          <a:stretch>
            <a:fillRect/>
          </a:stretch>
        </p:blipFill>
        <p:spPr>
          <a:xfrm>
            <a:off x="4114800" y="3086100"/>
            <a:ext cx="2971800" cy="2511879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t="21000"/>
          <a:stretch>
            <a:fillRect/>
          </a:stretch>
        </p:blipFill>
        <p:spPr>
          <a:xfrm>
            <a:off x="2971800" y="0"/>
            <a:ext cx="2362199" cy="2915841"/>
          </a:xfrm>
          <a:prstGeom prst="rect">
            <a:avLst/>
          </a:prstGeom>
          <a:effectLst/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09900"/>
            <a:ext cx="3429000" cy="2556711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"/>
          <p:cNvSpPr txBox="1"/>
          <p:nvPr/>
        </p:nvSpPr>
        <p:spPr>
          <a:xfrm>
            <a:off x="381000" y="228600"/>
            <a:ext cx="6858000" cy="952500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0" i="0" u="none" spc="0" dirty="0" smtClean="0">
                <a:solidFill>
                  <a:srgbClr val="000000"/>
                </a:solidFill>
                <a:latin typeface="Calibri"/>
              </a:rPr>
              <a:t>Why fit running into you life?</a:t>
            </a:r>
          </a:p>
        </p:txBody>
      </p:sp>
      <p:pic>
        <p:nvPicPr>
          <p:cNvPr id="269" name="Picture 268"/>
          <p:cNvPicPr>
            <a:picLocks noChangeAspect="1"/>
          </p:cNvPicPr>
          <p:nvPr/>
        </p:nvPicPr>
        <p:blipFill>
          <a:blip r:embed="rId3" cstate="print"/>
          <a:srcRect r="49" b="-75"/>
          <a:stretch>
            <a:fillRect/>
          </a:stretch>
        </p:blipFill>
        <p:spPr>
          <a:xfrm>
            <a:off x="1" y="0"/>
            <a:ext cx="7620000" cy="5724525"/>
          </a:xfrm>
          <a:prstGeom prst="rect">
            <a:avLst/>
          </a:prstGeom>
          <a:effectLst/>
        </p:spPr>
      </p:pic>
      <p:sp>
        <p:nvSpPr>
          <p:cNvPr id="270" name="Body"/>
          <p:cNvSpPr txBox="1"/>
          <p:nvPr/>
        </p:nvSpPr>
        <p:spPr>
          <a:xfrm>
            <a:off x="2867025" y="114300"/>
            <a:ext cx="4752975" cy="1419619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725" b="1" i="0" u="none" spc="0" dirty="0" smtClean="0">
                <a:solidFill>
                  <a:srgbClr val="000000"/>
                </a:solidFill>
                <a:latin typeface="Nina Compressed"/>
              </a:rPr>
              <a:t>There are many benefits to running but the best is the effects on the heart. Running is a type of cardio workout so it improves the heart which lowers blood pressure, and reduces the risk of heart attack.</a:t>
            </a:r>
          </a:p>
        </p:txBody>
      </p:sp>
      <p:sp>
        <p:nvSpPr>
          <p:cNvPr id="271" name="Body 1"/>
          <p:cNvSpPr txBox="1"/>
          <p:nvPr/>
        </p:nvSpPr>
        <p:spPr>
          <a:xfrm>
            <a:off x="3057525" y="1638300"/>
            <a:ext cx="4562475" cy="2227533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725" b="1" i="0" u="none" spc="0" dirty="0" smtClean="0">
                <a:solidFill>
                  <a:srgbClr val="000000"/>
                </a:solidFill>
                <a:latin typeface="Nina Compressed"/>
              </a:rPr>
              <a:t>Just go for a jog down the road or on a treadmill for a bit. 30 minutes of your day isn't asking much. That's </a:t>
            </a:r>
            <a:r>
              <a:rPr lang="en-US" sz="1725" b="1" i="0" u="none" spc="0" dirty="0" smtClean="0">
                <a:solidFill>
                  <a:srgbClr val="000000"/>
                </a:solidFill>
                <a:latin typeface="Nina Compressed"/>
              </a:rPr>
              <a:t>only a little over 2</a:t>
            </a:r>
            <a:r>
              <a:rPr lang="en-US" sz="1725" b="1" i="0" u="none" spc="0" dirty="0" smtClean="0">
                <a:solidFill>
                  <a:srgbClr val="000000"/>
                </a:solidFill>
                <a:latin typeface="Nina Compressed"/>
              </a:rPr>
              <a:t>% of your day. Start off slow don’t push yourself and you will be surprised with what you can accomplish if you stick with it.</a:t>
            </a:r>
          </a:p>
          <a:p>
            <a:pPr algn="l"/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ate"/>
          <p:cNvSpPr txBox="1"/>
          <p:nvPr/>
        </p:nvSpPr>
        <p:spPr>
          <a:xfrm>
            <a:off x="381000" y="5295900"/>
            <a:ext cx="1781175" cy="304800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l"/>
            <a:endParaRPr/>
          </a:p>
        </p:txBody>
      </p:sp>
      <p:sp>
        <p:nvSpPr>
          <p:cNvPr id="274" name="Footer"/>
          <p:cNvSpPr txBox="1"/>
          <p:nvPr/>
        </p:nvSpPr>
        <p:spPr>
          <a:xfrm>
            <a:off x="2600325" y="5295900"/>
            <a:ext cx="2409825" cy="304800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75" name="SlideNum"/>
          <p:cNvSpPr txBox="1"/>
          <p:nvPr/>
        </p:nvSpPr>
        <p:spPr>
          <a:xfrm>
            <a:off x="5457825" y="5295900"/>
            <a:ext cx="1781175" cy="304800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900" b="0" i="0" u="none" spc="0" dirty="0" smtClean="0">
                <a:solidFill>
                  <a:srgbClr val="3F3F3F"/>
                </a:solidFill>
                <a:latin typeface="Nina Compressed"/>
              </a:rPr>
              <a:t>5</a:t>
            </a:r>
          </a:p>
        </p:txBody>
      </p:sp>
      <p:pic>
        <p:nvPicPr>
          <p:cNvPr id="6146" name="Picture 2" descr="http://sonyacole.files.wordpress.com/2013/04/top-15-reasons-to-run.jpg?w=908"/>
          <p:cNvPicPr>
            <a:picLocks noChangeAspect="1" noChangeArrowheads="1"/>
          </p:cNvPicPr>
          <p:nvPr/>
        </p:nvPicPr>
        <p:blipFill>
          <a:blip r:embed="rId2" cstate="print"/>
          <a:srcRect b="47539"/>
          <a:stretch>
            <a:fillRect/>
          </a:stretch>
        </p:blipFill>
        <p:spPr bwMode="auto">
          <a:xfrm>
            <a:off x="838200" y="0"/>
            <a:ext cx="2514600" cy="5723333"/>
          </a:xfrm>
          <a:prstGeom prst="rect">
            <a:avLst/>
          </a:prstGeom>
          <a:noFill/>
        </p:spPr>
      </p:pic>
      <p:pic>
        <p:nvPicPr>
          <p:cNvPr id="6148" name="Picture 4" descr="http://sonyacole.files.wordpress.com/2013/04/top-15-reasons-to-run.jpg?w=908"/>
          <p:cNvPicPr>
            <a:picLocks noChangeAspect="1" noChangeArrowheads="1"/>
          </p:cNvPicPr>
          <p:nvPr/>
        </p:nvPicPr>
        <p:blipFill>
          <a:blip r:embed="rId2" cstate="print"/>
          <a:srcRect t="51381"/>
          <a:stretch>
            <a:fillRect/>
          </a:stretch>
        </p:blipFill>
        <p:spPr bwMode="auto">
          <a:xfrm>
            <a:off x="3581400" y="190500"/>
            <a:ext cx="2619022" cy="5524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86200" y="4152900"/>
            <a:ext cx="23622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"/>
          <p:cNvSpPr txBox="1"/>
          <p:nvPr/>
        </p:nvSpPr>
        <p:spPr>
          <a:xfrm>
            <a:off x="1647825" y="471041"/>
            <a:ext cx="4314825" cy="1077218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i="0" u="none" spc="0" dirty="0" smtClean="0">
                <a:solidFill>
                  <a:srgbClr val="000000"/>
                </a:solidFill>
                <a:latin typeface="Calibri"/>
              </a:rPr>
              <a:t>How to add running into your life.</a:t>
            </a:r>
          </a:p>
        </p:txBody>
      </p:sp>
      <p:sp>
        <p:nvSpPr>
          <p:cNvPr id="278" name="TextBox 3"/>
          <p:cNvSpPr txBox="1"/>
          <p:nvPr/>
        </p:nvSpPr>
        <p:spPr>
          <a:xfrm>
            <a:off x="561975" y="1600200"/>
            <a:ext cx="3171825" cy="277177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325" b="1" i="0" u="none" spc="0" dirty="0" smtClean="0">
                <a:solidFill>
                  <a:srgbClr val="FFFFFF"/>
                </a:solidFill>
                <a:latin typeface="Nina Compressed"/>
              </a:rPr>
              <a:t>It’s recommended one participate in a cardio activity 30-60 minutes five times a week. I run 3-5 miles five times a week. I run at a pace of 9-11 minute mile. </a:t>
            </a:r>
          </a:p>
          <a:p>
            <a:pPr algn="l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"/>
          <p:cNvSpPr txBox="1"/>
          <p:nvPr/>
        </p:nvSpPr>
        <p:spPr>
          <a:xfrm>
            <a:off x="381000" y="412462"/>
            <a:ext cx="6858000" cy="584775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i="0" u="none" spc="0" dirty="0" smtClean="0">
                <a:solidFill>
                  <a:srgbClr val="000000"/>
                </a:solidFill>
                <a:latin typeface="Calibri"/>
              </a:rPr>
              <a:t>How to add running into your life.</a:t>
            </a:r>
          </a:p>
        </p:txBody>
      </p:sp>
      <p:sp>
        <p:nvSpPr>
          <p:cNvPr id="281" name="Body"/>
          <p:cNvSpPr txBox="1"/>
          <p:nvPr/>
        </p:nvSpPr>
        <p:spPr>
          <a:xfrm>
            <a:off x="485775" y="1495425"/>
            <a:ext cx="4895850" cy="349567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2100" b="1" i="0" u="none" spc="0" dirty="0" smtClean="0">
                <a:solidFill>
                  <a:srgbClr val="0A290F"/>
                </a:solidFill>
                <a:latin typeface="Nina Compressed"/>
              </a:rPr>
              <a:t>If you already are working out chances are if your using a strength workout they recommend cardio so use running as your cardio.</a:t>
            </a:r>
          </a:p>
          <a:p>
            <a:pPr algn="l"/>
            <a:endParaRPr dirty="0"/>
          </a:p>
          <a:p>
            <a:pPr algn="l"/>
            <a:r>
              <a:rPr lang="en-US" sz="2100" b="1" i="0" u="none" spc="0" dirty="0" smtClean="0">
                <a:solidFill>
                  <a:srgbClr val="0A290F"/>
                </a:solidFill>
                <a:latin typeface="Nina Compressed"/>
              </a:rPr>
              <a:t>It doesn’t ask for any equipment. You don’t even need shoes but I really recommend a pair, a good pair can make a real difference. </a:t>
            </a:r>
          </a:p>
          <a:p>
            <a:pPr algn="l"/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04512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5518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"/>
          <p:cNvSpPr txBox="1"/>
          <p:nvPr/>
        </p:nvSpPr>
        <p:spPr>
          <a:xfrm>
            <a:off x="381000" y="152400"/>
            <a:ext cx="6858000" cy="952500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225" b="0" i="0" u="none" spc="0" dirty="0" smtClean="0">
                <a:solidFill>
                  <a:srgbClr val="FFFFFF"/>
                </a:solidFill>
                <a:latin typeface="Calibri"/>
              </a:rPr>
              <a:t>How to get involved.</a:t>
            </a:r>
          </a:p>
        </p:txBody>
      </p:sp>
      <p:sp>
        <p:nvSpPr>
          <p:cNvPr id="287" name="Body"/>
          <p:cNvSpPr txBox="1"/>
          <p:nvPr/>
        </p:nvSpPr>
        <p:spPr>
          <a:xfrm>
            <a:off x="381000" y="923925"/>
            <a:ext cx="6858000" cy="444817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2325" b="0" i="0" u="none" spc="0" dirty="0" smtClean="0">
                <a:solidFill>
                  <a:srgbClr val="FFFFFF"/>
                </a:solidFill>
                <a:latin typeface="Calibri"/>
              </a:rPr>
              <a:t>Most communities have a running team that meets up once a week to just go run for an hour. </a:t>
            </a:r>
          </a:p>
          <a:p>
            <a:pPr algn="ctr"/>
            <a:r>
              <a:rPr lang="en-US" sz="2325" b="0" i="0" u="none" spc="0" dirty="0" smtClean="0">
                <a:solidFill>
                  <a:srgbClr val="FFFFFF"/>
                </a:solidFill>
                <a:latin typeface="Calibri"/>
              </a:rPr>
              <a:t>If there isn’t one in your community you can start one. </a:t>
            </a:r>
          </a:p>
          <a:p>
            <a:pPr algn="ctr"/>
            <a:r>
              <a:rPr lang="en-US" sz="2325" b="0" i="0" u="none" spc="0" dirty="0" smtClean="0">
                <a:solidFill>
                  <a:srgbClr val="0A290F"/>
                </a:solidFill>
                <a:latin typeface="Calibri"/>
              </a:rPr>
              <a:t>Fundraisers hold 5ks and 10ks throughout the entire year, more so in the spring-fall seasons.</a:t>
            </a:r>
          </a:p>
          <a:p>
            <a:pPr algn="ctr"/>
            <a:r>
              <a:rPr lang="en-US" sz="2325" b="0" i="0" u="none" spc="0" dirty="0" smtClean="0">
                <a:solidFill>
                  <a:srgbClr val="0A290F"/>
                </a:solidFill>
                <a:latin typeface="Calibri"/>
                <a:hlinkClick r:id="rId3"/>
              </a:rPr>
              <a:t>http://www.syracusechargers.org/</a:t>
            </a:r>
            <a:r>
              <a:rPr lang="en-US" sz="2325" b="0" i="0" u="none" spc="0" dirty="0" smtClean="0">
                <a:solidFill>
                  <a:srgbClr val="0A290F"/>
                </a:solidFill>
                <a:latin typeface="Calibri"/>
              </a:rPr>
              <a:t> and </a:t>
            </a:r>
            <a:r>
              <a:rPr lang="en-US" sz="2325" b="0" i="0" u="none" spc="0" dirty="0" smtClean="0">
                <a:solidFill>
                  <a:srgbClr val="0A290F"/>
                </a:solidFill>
                <a:latin typeface="Calibri"/>
                <a:hlinkClick r:id="rId4"/>
              </a:rPr>
              <a:t>http://www.active.com/</a:t>
            </a:r>
            <a:r>
              <a:rPr lang="en-US" sz="2325" b="0" i="0" u="none" spc="0" dirty="0" smtClean="0">
                <a:solidFill>
                  <a:srgbClr val="0A290F"/>
                </a:solidFill>
                <a:latin typeface="Calibri"/>
              </a:rPr>
              <a:t> are great websites for finding races in your area.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339</Words>
  <Application>Microsoft Office PowerPoint</Application>
  <PresentationFormat>Custom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sliderocket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sliderocket</dc:creator>
  <cp:lastModifiedBy>Belleville Henderson CSD</cp:lastModifiedBy>
  <cp:revision>3</cp:revision>
  <dcterms:created xsi:type="dcterms:W3CDTF">2011-03-14T23:12:30Z</dcterms:created>
  <dcterms:modified xsi:type="dcterms:W3CDTF">2013-04-19T14:28:57Z</dcterms:modified>
</cp:coreProperties>
</file>